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3" r:id="rId3"/>
    <p:sldId id="273" r:id="rId4"/>
    <p:sldId id="276" r:id="rId5"/>
    <p:sldId id="262" r:id="rId6"/>
    <p:sldId id="264" r:id="rId7"/>
    <p:sldId id="265" r:id="rId8"/>
    <p:sldId id="269" r:id="rId9"/>
    <p:sldId id="259" r:id="rId10"/>
    <p:sldId id="260" r:id="rId11"/>
    <p:sldId id="258" r:id="rId12"/>
    <p:sldId id="270" r:id="rId13"/>
    <p:sldId id="261" r:id="rId14"/>
    <p:sldId id="266" r:id="rId15"/>
    <p:sldId id="271" r:id="rId16"/>
    <p:sldId id="267" r:id="rId17"/>
    <p:sldId id="272" r:id="rId18"/>
    <p:sldId id="274" r:id="rId19"/>
    <p:sldId id="268" r:id="rId20"/>
    <p:sldId id="275" r:id="rId21"/>
  </p:sldIdLst>
  <p:sldSz cx="10058400" cy="7772400"/>
  <p:notesSz cx="9144000" cy="6858000"/>
  <p:defaultTextStyle>
    <a:defPPr>
      <a:defRPr lang="en-US"/>
    </a:defPPr>
    <a:lvl1pPr marL="0" algn="l" defTabSz="101866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331" algn="l" defTabSz="101866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662" algn="l" defTabSz="101866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7993" algn="l" defTabSz="101866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322" algn="l" defTabSz="101866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6653" algn="l" defTabSz="101866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5984" algn="l" defTabSz="101866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315" algn="l" defTabSz="101866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4646" algn="l" defTabSz="101866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578" y="96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41094-0DD7-49EF-9CF3-C5F22ED95126}" type="datetimeFigureOut">
              <a:rPr lang="en-US" smtClean="0"/>
              <a:t>9/13/2015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4988" y="857250"/>
            <a:ext cx="29940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05FE7-7D55-4833-8F1A-8A3DDC9CD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05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</a:t>
            </a:r>
            <a:r>
              <a:rPr lang="en-US" baseline="0" dirty="0" smtClean="0"/>
              <a:t> two deltas relative to original 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05FE7-7D55-4833-8F1A-8A3DDC9CDA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205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to color code or clean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05FE7-7D55-4833-8F1A-8A3DDC9CDA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47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off 120 c try a fit gradient on arrow for doped cavities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05FE7-7D55-4833-8F1A-8A3DDC9CDA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85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2"/>
            <a:ext cx="8549640" cy="16660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7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66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5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4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92DA-55D9-4D7E-949B-A7AC9F9FB0F1}" type="datetimeFigureOut">
              <a:rPr lang="en-US" smtClean="0"/>
              <a:t>9/13/2015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EB10E-002A-413D-A7C5-440C4C88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5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92DA-55D9-4D7E-949B-A7AC9F9FB0F1}" type="datetimeFigureOut">
              <a:rPr lang="en-US" smtClean="0"/>
              <a:t>9/13/2015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EB10E-002A-413D-A7C5-440C4C88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94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253122" y="1991680"/>
            <a:ext cx="8146257" cy="424441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10863" y="1991680"/>
            <a:ext cx="24274621" cy="424441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92DA-55D9-4D7E-949B-A7AC9F9FB0F1}" type="datetimeFigureOut">
              <a:rPr lang="en-US" smtClean="0"/>
              <a:t>9/13/2015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EB10E-002A-413D-A7C5-440C4C88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7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0"/>
            <a:ext cx="4800600" cy="990600"/>
          </a:xfrm>
        </p:spPr>
        <p:txBody>
          <a:bodyPr>
            <a:noAutofit/>
          </a:bodyPr>
          <a:lstStyle>
            <a:lvl1pPr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143000"/>
            <a:ext cx="9052560" cy="5799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92DA-55D9-4D7E-949B-A7AC9F9FB0F1}" type="datetimeFigureOut">
              <a:rPr lang="en-US" smtClean="0"/>
              <a:t>9/13/2015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EB10E-002A-413D-A7C5-440C4C88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94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66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799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3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66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59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3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4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92DA-55D9-4D7E-949B-A7AC9F9FB0F1}" type="datetimeFigureOut">
              <a:rPr lang="en-US" smtClean="0"/>
              <a:t>9/13/2015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EB10E-002A-413D-A7C5-440C4C88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79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10865" y="11606425"/>
            <a:ext cx="16210437" cy="32829394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188941" y="11606425"/>
            <a:ext cx="16210439" cy="32829394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92DA-55D9-4D7E-949B-A7AC9F9FB0F1}" type="datetimeFigureOut">
              <a:rPr lang="en-US" smtClean="0"/>
              <a:t>9/13/2015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EB10E-002A-413D-A7C5-440C4C88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5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331" indent="0">
              <a:buNone/>
              <a:defRPr sz="2200" b="1"/>
            </a:lvl2pPr>
            <a:lvl3pPr marL="1018662" indent="0">
              <a:buNone/>
              <a:defRPr sz="2000" b="1"/>
            </a:lvl3pPr>
            <a:lvl4pPr marL="1527993" indent="0">
              <a:buNone/>
              <a:defRPr sz="1800" b="1"/>
            </a:lvl4pPr>
            <a:lvl5pPr marL="2037322" indent="0">
              <a:buNone/>
              <a:defRPr sz="1800" b="1"/>
            </a:lvl5pPr>
            <a:lvl6pPr marL="2546653" indent="0">
              <a:buNone/>
              <a:defRPr sz="1800" b="1"/>
            </a:lvl6pPr>
            <a:lvl7pPr marL="3055984" indent="0">
              <a:buNone/>
              <a:defRPr sz="1800" b="1"/>
            </a:lvl7pPr>
            <a:lvl8pPr marL="3565315" indent="0">
              <a:buNone/>
              <a:defRPr sz="1800" b="1"/>
            </a:lvl8pPr>
            <a:lvl9pPr marL="4074646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8" y="1739795"/>
            <a:ext cx="4445952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331" indent="0">
              <a:buNone/>
              <a:defRPr sz="2200" b="1"/>
            </a:lvl2pPr>
            <a:lvl3pPr marL="1018662" indent="0">
              <a:buNone/>
              <a:defRPr sz="2000" b="1"/>
            </a:lvl3pPr>
            <a:lvl4pPr marL="1527993" indent="0">
              <a:buNone/>
              <a:defRPr sz="1800" b="1"/>
            </a:lvl4pPr>
            <a:lvl5pPr marL="2037322" indent="0">
              <a:buNone/>
              <a:defRPr sz="1800" b="1"/>
            </a:lvl5pPr>
            <a:lvl6pPr marL="2546653" indent="0">
              <a:buNone/>
              <a:defRPr sz="1800" b="1"/>
            </a:lvl6pPr>
            <a:lvl7pPr marL="3055984" indent="0">
              <a:buNone/>
              <a:defRPr sz="1800" b="1"/>
            </a:lvl7pPr>
            <a:lvl8pPr marL="3565315" indent="0">
              <a:buNone/>
              <a:defRPr sz="1800" b="1"/>
            </a:lvl8pPr>
            <a:lvl9pPr marL="4074646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464859"/>
            <a:ext cx="4445952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92DA-55D9-4D7E-949B-A7AC9F9FB0F1}" type="datetimeFigureOut">
              <a:rPr lang="en-US" smtClean="0"/>
              <a:t>9/13/2015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EB10E-002A-413D-A7C5-440C4C88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95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92DA-55D9-4D7E-949B-A7AC9F9FB0F1}" type="datetimeFigureOut">
              <a:rPr lang="en-US" smtClean="0"/>
              <a:t>9/13/2015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EB10E-002A-413D-A7C5-440C4C88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0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92DA-55D9-4D7E-949B-A7AC9F9FB0F1}" type="datetimeFigureOut">
              <a:rPr lang="en-US" smtClean="0"/>
              <a:t>9/13/2015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EB10E-002A-413D-A7C5-440C4C88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8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6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7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9331" indent="0">
              <a:buNone/>
              <a:defRPr sz="1300"/>
            </a:lvl2pPr>
            <a:lvl3pPr marL="1018662" indent="0">
              <a:buNone/>
              <a:defRPr sz="1100"/>
            </a:lvl3pPr>
            <a:lvl4pPr marL="1527993" indent="0">
              <a:buNone/>
              <a:defRPr sz="1000"/>
            </a:lvl4pPr>
            <a:lvl5pPr marL="2037322" indent="0">
              <a:buNone/>
              <a:defRPr sz="1000"/>
            </a:lvl5pPr>
            <a:lvl6pPr marL="2546653" indent="0">
              <a:buNone/>
              <a:defRPr sz="1000"/>
            </a:lvl6pPr>
            <a:lvl7pPr marL="3055984" indent="0">
              <a:buNone/>
              <a:defRPr sz="1000"/>
            </a:lvl7pPr>
            <a:lvl8pPr marL="3565315" indent="0">
              <a:buNone/>
              <a:defRPr sz="1000"/>
            </a:lvl8pPr>
            <a:lvl9pPr marL="407464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92DA-55D9-4D7E-949B-A7AC9F9FB0F1}" type="datetimeFigureOut">
              <a:rPr lang="en-US" smtClean="0"/>
              <a:t>9/13/2015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EB10E-002A-413D-A7C5-440C4C88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1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600"/>
            </a:lvl1pPr>
            <a:lvl2pPr marL="509331" indent="0">
              <a:buNone/>
              <a:defRPr sz="3100"/>
            </a:lvl2pPr>
            <a:lvl3pPr marL="1018662" indent="0">
              <a:buNone/>
              <a:defRPr sz="2700"/>
            </a:lvl3pPr>
            <a:lvl4pPr marL="1527993" indent="0">
              <a:buNone/>
              <a:defRPr sz="2200"/>
            </a:lvl4pPr>
            <a:lvl5pPr marL="2037322" indent="0">
              <a:buNone/>
              <a:defRPr sz="2200"/>
            </a:lvl5pPr>
            <a:lvl6pPr marL="2546653" indent="0">
              <a:buNone/>
              <a:defRPr sz="2200"/>
            </a:lvl6pPr>
            <a:lvl7pPr marL="3055984" indent="0">
              <a:buNone/>
              <a:defRPr sz="2200"/>
            </a:lvl7pPr>
            <a:lvl8pPr marL="3565315" indent="0">
              <a:buNone/>
              <a:defRPr sz="2200"/>
            </a:lvl8pPr>
            <a:lvl9pPr marL="4074646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4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9331" indent="0">
              <a:buNone/>
              <a:defRPr sz="1300"/>
            </a:lvl2pPr>
            <a:lvl3pPr marL="1018662" indent="0">
              <a:buNone/>
              <a:defRPr sz="1100"/>
            </a:lvl3pPr>
            <a:lvl4pPr marL="1527993" indent="0">
              <a:buNone/>
              <a:defRPr sz="1000"/>
            </a:lvl4pPr>
            <a:lvl5pPr marL="2037322" indent="0">
              <a:buNone/>
              <a:defRPr sz="1000"/>
            </a:lvl5pPr>
            <a:lvl6pPr marL="2546653" indent="0">
              <a:buNone/>
              <a:defRPr sz="1000"/>
            </a:lvl6pPr>
            <a:lvl7pPr marL="3055984" indent="0">
              <a:buNone/>
              <a:defRPr sz="1000"/>
            </a:lvl7pPr>
            <a:lvl8pPr marL="3565315" indent="0">
              <a:buNone/>
              <a:defRPr sz="1000"/>
            </a:lvl8pPr>
            <a:lvl9pPr marL="407464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92DA-55D9-4D7E-949B-A7AC9F9FB0F1}" type="datetimeFigureOut">
              <a:rPr lang="en-US" smtClean="0"/>
              <a:t>9/13/2015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EB10E-002A-413D-A7C5-440C4C885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9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 vert="horz" lIns="101866" tIns="50933" rIns="101866" bIns="5093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813562"/>
            <a:ext cx="9052560" cy="5129425"/>
          </a:xfrm>
          <a:prstGeom prst="rect">
            <a:avLst/>
          </a:prstGeom>
        </p:spPr>
        <p:txBody>
          <a:bodyPr vert="horz" lIns="101866" tIns="50933" rIns="101866" bIns="5093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 vert="horz" lIns="101866" tIns="50933" rIns="101866" bIns="50933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92DA-55D9-4D7E-949B-A7AC9F9FB0F1}" type="datetimeFigureOut">
              <a:rPr lang="en-US" smtClean="0"/>
              <a:t>9/13/2015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 vert="horz" lIns="101866" tIns="50933" rIns="101866" bIns="50933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 vert="horz" lIns="101866" tIns="50933" rIns="101866" bIns="50933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EB10E-002A-413D-A7C5-440C4C885FA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11" descr="nsfe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85542" y="7467600"/>
            <a:ext cx="282633" cy="27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 descr="CU SEAL SIMPLE BLACK.jp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53" y="7467600"/>
            <a:ext cx="278476" cy="27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5"/>
          <p:cNvSpPr txBox="1">
            <a:spLocks noChangeArrowheads="1"/>
          </p:cNvSpPr>
          <p:nvPr userDrawn="1"/>
        </p:nvSpPr>
        <p:spPr bwMode="auto">
          <a:xfrm>
            <a:off x="682008" y="7643366"/>
            <a:ext cx="8671586" cy="1137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21222" tIns="10611" rIns="21222" bIns="10611">
            <a:spAutoFit/>
          </a:bodyPr>
          <a:lstStyle/>
          <a:p>
            <a:pPr algn="ctr" defTabSz="545705">
              <a:defRPr/>
            </a:pPr>
            <a:r>
              <a:rPr lang="en-US" sz="600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CLASSE facilities are operated by the Cornell Laboratory for Elementary Particle Physics (LEPP) and the Cornell High Energy Synchrotron Source (CHESS) with major support from the National Science Foundation. </a:t>
            </a:r>
            <a:endParaRPr lang="en-US" sz="600" dirty="0">
              <a:solidFill>
                <a:prstClr val="black"/>
              </a:solidFill>
              <a:ea typeface="ＭＳ Ｐゴシック" pitchFamily="-102" charset="-128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-7095"/>
            <a:ext cx="10058400" cy="1025838"/>
            <a:chOff x="0" y="-7095"/>
            <a:chExt cx="10058400" cy="102583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0058400" cy="1012087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137014" y="-7095"/>
              <a:ext cx="2921386" cy="1025838"/>
              <a:chOff x="5029200" y="-910105"/>
              <a:chExt cx="10058400" cy="3531984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5029200" y="-887188"/>
                <a:ext cx="10058400" cy="3486151"/>
                <a:chOff x="22860000" y="-114300"/>
                <a:chExt cx="10058400" cy="3486151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duotone>
                    <a:prstClr val="black"/>
                    <a:srgbClr val="B31B1B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697" b="21901"/>
                <a:stretch/>
              </p:blipFill>
              <p:spPr>
                <a:xfrm flipH="1">
                  <a:off x="22860000" y="-114300"/>
                  <a:ext cx="10058400" cy="3486151"/>
                </a:xfrm>
                <a:prstGeom prst="rect">
                  <a:avLst/>
                </a:prstGeom>
              </p:spPr>
            </p:pic>
            <p:sp>
              <p:nvSpPr>
                <p:cNvPr id="17" name="Rectangle 16"/>
                <p:cNvSpPr/>
                <p:nvPr/>
              </p:nvSpPr>
              <p:spPr>
                <a:xfrm>
                  <a:off x="22860000" y="-114300"/>
                  <a:ext cx="7010402" cy="3486151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B31B1B"/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67854" y="-910105"/>
                <a:ext cx="3106366" cy="3531984"/>
              </a:xfrm>
              <a:prstGeom prst="rect">
                <a:avLst/>
              </a:prstGeom>
            </p:spPr>
          </p:pic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729" y="152400"/>
              <a:ext cx="2598382" cy="703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426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1866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1998" indent="-381998" algn="l" defTabSz="1018662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662" indent="-318331" algn="l" defTabSz="1018662" rtl="0" eaLnBrk="1" latinLnBrk="0" hangingPunct="1">
        <a:spcBef>
          <a:spcPct val="20000"/>
        </a:spcBef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327" indent="-254665" algn="l" defTabSz="1018662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658" indent="-254665" algn="l" defTabSz="1018662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1989" indent="-254665" algn="l" defTabSz="1018662" rtl="0" eaLnBrk="1" latinLnBrk="0" hangingPunct="1"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319" indent="-254665" algn="l" defTabSz="1018662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0650" indent="-254665" algn="l" defTabSz="1018662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19980" indent="-254665" algn="l" defTabSz="1018662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9311" indent="-254665" algn="l" defTabSz="1018662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866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331" algn="l" defTabSz="101866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662" algn="l" defTabSz="101866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7993" algn="l" defTabSz="101866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322" algn="l" defTabSz="101866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6653" algn="l" defTabSz="101866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5984" algn="l" defTabSz="101866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315" algn="l" defTabSz="101866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4646" algn="l" defTabSz="101866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Mean-Free-Path Dependence of the Losses From Trapped Magnetic Flux in SRF Cavities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 Gonnella</a:t>
            </a:r>
          </a:p>
          <a:p>
            <a:r>
              <a:rPr lang="en-US" dirty="0" smtClean="0"/>
              <a:t>Cornell University</a:t>
            </a:r>
          </a:p>
          <a:p>
            <a:r>
              <a:rPr lang="en-US" dirty="0" smtClean="0"/>
              <a:t>September 14,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48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 smtClean="0"/>
              <a:t>Fluxgate Measurements</a:t>
            </a:r>
            <a:endParaRPr lang="en-US" sz="3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58" y="1718471"/>
            <a:ext cx="6815484" cy="4679448"/>
          </a:xfrm>
          <a:prstGeom prst="rect">
            <a:avLst/>
          </a:prstGeom>
          <a:ln>
            <a:noFill/>
          </a:ln>
        </p:spPr>
      </p:pic>
      <p:cxnSp>
        <p:nvCxnSpPr>
          <p:cNvPr id="5" name="Straight Arrow Connector 4"/>
          <p:cNvCxnSpPr/>
          <p:nvPr/>
        </p:nvCxnSpPr>
        <p:spPr>
          <a:xfrm>
            <a:off x="1443041" y="4961661"/>
            <a:ext cx="1528759" cy="6009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381643" y="1530750"/>
            <a:ext cx="914400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715000" y="3827103"/>
            <a:ext cx="476250" cy="6905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623592" y="1705771"/>
            <a:ext cx="545308" cy="663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4634" y="4731981"/>
            <a:ext cx="126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External Field Off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35600" y="3145451"/>
            <a:ext cx="203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External Field Off,</a:t>
            </a:r>
          </a:p>
          <a:p>
            <a:pPr algn="ctr"/>
            <a:r>
              <a:rPr lang="en-US" dirty="0" smtClean="0"/>
              <a:t>Flux Trapped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03435" y="1178321"/>
            <a:ext cx="1300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External Field 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67824" y="1346084"/>
            <a:ext cx="42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</a:t>
            </a:r>
            <a:r>
              <a:rPr lang="en-US" b="1" baseline="-25000" dirty="0" smtClean="0"/>
              <a:t>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2666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</a:t>
            </a:r>
            <a:r>
              <a:rPr lang="en-US" baseline="-25000" dirty="0" err="1" smtClean="0"/>
              <a:t>s</a:t>
            </a:r>
            <a:r>
              <a:rPr lang="en-US" dirty="0" smtClean="0"/>
              <a:t> vs 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323" y="1981200"/>
            <a:ext cx="4478314" cy="30068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14" y="1981200"/>
            <a:ext cx="4478312" cy="30068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10070" y="1524000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Surface Resistance vs Temperature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294580" y="1503338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BCS Resistance vs Temperature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377152" y="3725917"/>
            <a:ext cx="3557752" cy="70788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18 Cool Downs with a variety of trapped magnetic flux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181600"/>
            <a:ext cx="9333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More trapped flux leads to higher surface resistance.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This surface resistance increase is seen only in the temperature independent residual resistance.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B050"/>
                </a:solidFill>
              </a:rPr>
              <a:t>Temperature dependent BCS resistance is unaffected </a:t>
            </a:r>
            <a:r>
              <a:rPr lang="en-US" sz="2400" dirty="0" smtClean="0"/>
              <a:t>by trapped flux.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209800" y="3418140"/>
            <a:ext cx="2514600" cy="10156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Spread in </a:t>
            </a:r>
            <a:r>
              <a:rPr lang="en-US" b="1" dirty="0" err="1" smtClean="0">
                <a:solidFill>
                  <a:schemeClr val="bg1"/>
                </a:solidFill>
              </a:rPr>
              <a:t>R</a:t>
            </a:r>
            <a:r>
              <a:rPr lang="en-US" b="1" baseline="-25000" dirty="0" err="1" smtClean="0">
                <a:solidFill>
                  <a:schemeClr val="bg1"/>
                </a:solidFill>
              </a:rPr>
              <a:t>s</a:t>
            </a:r>
            <a:r>
              <a:rPr lang="en-US" b="1" dirty="0" smtClean="0">
                <a:solidFill>
                  <a:schemeClr val="bg1"/>
                </a:solidFill>
              </a:rPr>
              <a:t> caused different residual resistances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91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</a:t>
            </a:r>
            <a:r>
              <a:rPr lang="en-US" baseline="-25000" dirty="0" err="1" smtClean="0"/>
              <a:t>res</a:t>
            </a:r>
            <a:r>
              <a:rPr lang="en-US" dirty="0" smtClean="0"/>
              <a:t> vs RF Field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821" y="1219200"/>
            <a:ext cx="5719909" cy="403253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553200" y="2473468"/>
            <a:ext cx="1295400" cy="762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324600" y="3235468"/>
            <a:ext cx="1524000" cy="89231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91400" y="2473468"/>
            <a:ext cx="205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Change in </a:t>
            </a:r>
            <a:r>
              <a:rPr lang="en-US" sz="2400" b="1" dirty="0" err="1" smtClean="0">
                <a:solidFill>
                  <a:srgbClr val="FF0000"/>
                </a:solidFill>
              </a:rPr>
              <a:t>R</a:t>
            </a:r>
            <a:r>
              <a:rPr lang="en-US" sz="2400" b="1" baseline="-25000" dirty="0" err="1" smtClean="0">
                <a:solidFill>
                  <a:srgbClr val="FF0000"/>
                </a:solidFill>
              </a:rPr>
              <a:t>res</a:t>
            </a:r>
            <a:r>
              <a:rPr lang="en-US" sz="2400" b="1" dirty="0" smtClean="0">
                <a:solidFill>
                  <a:srgbClr val="FF0000"/>
                </a:solidFill>
              </a:rPr>
              <a:t> due to different trapped flux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2000" y="57150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Residual resistance from trapped flux is independent of </a:t>
            </a:r>
            <a:r>
              <a:rPr lang="en-US" sz="3600" dirty="0" err="1" smtClean="0"/>
              <a:t>E</a:t>
            </a:r>
            <a:r>
              <a:rPr lang="en-US" sz="3600" baseline="-25000" dirty="0" err="1" smtClean="0"/>
              <a:t>acc</a:t>
            </a:r>
            <a:r>
              <a:rPr lang="en-US" sz="3600" baseline="-25000" dirty="0" smtClean="0"/>
              <a:t> </a:t>
            </a:r>
            <a:r>
              <a:rPr lang="en-US" sz="3600" dirty="0" smtClean="0"/>
              <a:t>up to medium field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060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50" dirty="0" smtClean="0"/>
              <a:t>Fitting of BCS Parameters</a:t>
            </a:r>
            <a:endParaRPr lang="en-US" sz="32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49" y="1752600"/>
            <a:ext cx="4539573" cy="3047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417" y="1752601"/>
            <a:ext cx="4539574" cy="30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69335" y="1345330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Penetration Depth vs Temperature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420304" y="1376130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Surface Resistance vs Temperature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44849" y="4953000"/>
            <a:ext cx="45447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Change in penetration depth is computed from change in resonance frequency.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Penetration depth depends strongly on mean free path and T</a:t>
            </a:r>
            <a:r>
              <a:rPr lang="en-US" baseline="-25000" dirty="0" smtClean="0"/>
              <a:t>c</a:t>
            </a:r>
            <a:r>
              <a:rPr lang="en-US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This is fit using BCS theory </a:t>
            </a:r>
            <a:r>
              <a:rPr lang="en-US" b="1" dirty="0" smtClean="0">
                <a:solidFill>
                  <a:srgbClr val="00B050"/>
                </a:solidFill>
              </a:rPr>
              <a:t>to extract mean free path</a:t>
            </a:r>
            <a:r>
              <a:rPr lang="en-US" dirty="0" smtClean="0"/>
              <a:t> holding energy gap and residual resistance constant.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95819" y="4953000"/>
            <a:ext cx="45447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r>
              <a:rPr lang="en-US" dirty="0" smtClean="0"/>
              <a:t> is sensitive to energy gap and residual resistance but not mean free path.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Surface resistance vs temperature is fit using BCS theory to </a:t>
            </a:r>
            <a:r>
              <a:rPr lang="en-US" b="1" dirty="0" smtClean="0">
                <a:solidFill>
                  <a:srgbClr val="00B050"/>
                </a:solidFill>
              </a:rPr>
              <a:t>extract energy gap and residual resistance </a:t>
            </a:r>
            <a:r>
              <a:rPr lang="en-US" dirty="0" smtClean="0"/>
              <a:t>holding mean free path constant.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34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143000"/>
            <a:ext cx="9052560" cy="3276600"/>
          </a:xfrm>
        </p:spPr>
        <p:txBody>
          <a:bodyPr>
            <a:normAutofit/>
          </a:bodyPr>
          <a:lstStyle/>
          <a:p>
            <a:r>
              <a:rPr lang="en-US" dirty="0" smtClean="0"/>
              <a:t>8 single-cell cavities were prepared with a variety of techniques.</a:t>
            </a:r>
          </a:p>
          <a:p>
            <a:pPr lvl="1"/>
            <a:r>
              <a:rPr lang="en-US" dirty="0" smtClean="0"/>
              <a:t>6 nitrogen doped cavities of varying doping levels</a:t>
            </a:r>
          </a:p>
          <a:p>
            <a:pPr lvl="1"/>
            <a:r>
              <a:rPr lang="en-US" dirty="0" smtClean="0"/>
              <a:t>2 “standard” treated cavities: one EP cavity and an EP+120</a:t>
            </a:r>
            <a:r>
              <a:rPr lang="en-US" baseline="30000" dirty="0" smtClean="0"/>
              <a:t>0</a:t>
            </a:r>
            <a:r>
              <a:rPr lang="en-US" dirty="0" smtClean="0"/>
              <a:t>C baked cavity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6" y="4114800"/>
            <a:ext cx="6858009" cy="327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2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cavity was cooled in a variety of magnetic fields leading to different amounts of trapped magnetic flux.</a:t>
            </a:r>
          </a:p>
          <a:p>
            <a:r>
              <a:rPr lang="en-US" dirty="0"/>
              <a:t>Mean free path was extracted for each cavity.</a:t>
            </a:r>
          </a:p>
          <a:p>
            <a:r>
              <a:rPr lang="en-US" dirty="0"/>
              <a:t>Sensitivity to trapped magnetic flux was found.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9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R</a:t>
            </a:r>
            <a:r>
              <a:rPr lang="en-US" sz="4000" baseline="-25000" dirty="0" err="1" smtClean="0"/>
              <a:t>res</a:t>
            </a:r>
            <a:r>
              <a:rPr lang="en-US" sz="4000" dirty="0" smtClean="0"/>
              <a:t> vs Trapped Flux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962" y="1969782"/>
            <a:ext cx="5708475" cy="38328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583215" y="2823713"/>
            <a:ext cx="14478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B050"/>
                </a:solidFill>
              </a:rPr>
              <a:t>Large spread in slopes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 rot="20570570">
            <a:off x="6989986" y="1774066"/>
            <a:ext cx="685800" cy="3581400"/>
          </a:xfrm>
          <a:prstGeom prst="righ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23900" y="6096000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Cavities with different preparations show very different sensitivities to trapped flux!</a:t>
            </a:r>
            <a:endParaRPr lang="en-US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74" t="11466" r="11610" b="46579"/>
          <a:stretch/>
        </p:blipFill>
        <p:spPr>
          <a:xfrm>
            <a:off x="3200400" y="1447800"/>
            <a:ext cx="1951261" cy="16904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863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R</a:t>
            </a:r>
            <a:r>
              <a:rPr lang="en-US" sz="4000" baseline="-25000" dirty="0" err="1" smtClean="0"/>
              <a:t>res</a:t>
            </a:r>
            <a:r>
              <a:rPr lang="en-US" sz="4000" dirty="0" smtClean="0"/>
              <a:t> vs Trapped Flux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71659"/>
            <a:ext cx="5715012" cy="4029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209976" y="1611154"/>
            <a:ext cx="384842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/>
              <a:t>Stronger doping results in a higher sensitivity to trapped flux.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/>
              <a:t>All nitrogen-doped cavities tested showed a higher sensitivity than both the EP and EP+120</a:t>
            </a:r>
            <a:r>
              <a:rPr lang="en-US" sz="3000" baseline="30000" dirty="0" smtClean="0"/>
              <a:t>o</a:t>
            </a:r>
            <a:r>
              <a:rPr lang="en-US" sz="3000" dirty="0" smtClean="0"/>
              <a:t>C baked cavities.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704694" y="6364089"/>
                <a:ext cx="5410200" cy="835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900" dirty="0" smtClean="0"/>
                  <a:t>Sensitivity parameter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9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9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900" b="0" i="1" smtClean="0">
                                <a:latin typeface="Cambria Math" panose="02040503050406030204" pitchFamily="18" charset="0"/>
                              </a:rPr>
                              <m:t>𝑟𝑒𝑠</m:t>
                            </m:r>
                          </m:sub>
                        </m:sSub>
                      </m:num>
                      <m:den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9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900" b="0" i="1" smtClean="0">
                                <a:latin typeface="Cambria Math" panose="02040503050406030204" pitchFamily="18" charset="0"/>
                              </a:rPr>
                              <m:t>𝑡𝑟𝑎𝑝𝑝𝑒𝑑</m:t>
                            </m:r>
                          </m:sub>
                        </m:sSub>
                      </m:den>
                    </m:f>
                  </m:oMath>
                </a14:m>
                <a:endParaRPr lang="en-US" sz="29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94" y="6364089"/>
                <a:ext cx="5410200" cy="835422"/>
              </a:xfrm>
              <a:prstGeom prst="rect">
                <a:avLst/>
              </a:prstGeom>
              <a:blipFill rotWithShape="0">
                <a:blip r:embed="rId3"/>
                <a:stretch>
                  <a:fillRect l="-2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09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227016"/>
              </p:ext>
            </p:extLst>
          </p:nvPr>
        </p:nvGraphicFramePr>
        <p:xfrm>
          <a:off x="76201" y="1143000"/>
          <a:ext cx="9829798" cy="48966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6399"/>
                <a:gridCol w="1447800"/>
                <a:gridCol w="2057400"/>
                <a:gridCol w="1447800"/>
                <a:gridCol w="3200399"/>
              </a:tblGrid>
              <a:tr h="100214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N-Doping Temperature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Cavity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 Free </a:t>
                      </a:r>
                      <a:r>
                        <a:rPr lang="en-US" dirty="0" smtClean="0"/>
                        <a:t>Path </a:t>
                      </a:r>
                      <a:r>
                        <a:rPr lang="en-US" dirty="0" smtClean="0"/>
                        <a:t>[nm]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ε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k</a:t>
                      </a:r>
                      <a:r>
                        <a:rPr lang="en-US" baseline="-25000" dirty="0" err="1" smtClean="0"/>
                        <a:t>B</a:t>
                      </a:r>
                      <a:r>
                        <a:rPr lang="en-US" baseline="0" dirty="0" err="1" smtClean="0"/>
                        <a:t>T</a:t>
                      </a:r>
                      <a:r>
                        <a:rPr lang="en-US" baseline="-25000" dirty="0" err="1" smtClean="0"/>
                        <a:t>c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Sensitivity</a:t>
                      </a:r>
                      <a:r>
                        <a:rPr lang="en-US" baseline="0" dirty="0" smtClean="0"/>
                        <a:t> to Trapped Flux [n</a:t>
                      </a:r>
                      <a:r>
                        <a:rPr lang="el-GR" baseline="0" dirty="0" smtClean="0"/>
                        <a:t>Ω</a:t>
                      </a:r>
                      <a:r>
                        <a:rPr lang="en-US" baseline="0" dirty="0" smtClean="0"/>
                        <a:t>/</a:t>
                      </a:r>
                      <a:r>
                        <a:rPr lang="en-US" baseline="0" dirty="0" err="1" smtClean="0"/>
                        <a:t>mG</a:t>
                      </a:r>
                      <a:r>
                        <a:rPr lang="en-US" baseline="0" dirty="0" smtClean="0"/>
                        <a:t>]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41960">
                <a:tc row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800</a:t>
                      </a:r>
                      <a:r>
                        <a:rPr lang="en-US" baseline="30000" dirty="0" smtClean="0"/>
                        <a:t>o</a:t>
                      </a:r>
                      <a:r>
                        <a:rPr lang="en-US" baseline="0" dirty="0" smtClean="0"/>
                        <a:t>C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LT1-2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19±6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1.87±0.03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3.7±0.9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29294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LT1-3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34±10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1.91±0.03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3.1±0.5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2828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LT1-1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186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39±12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1.88±0.03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2.5±0.6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80162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LT1-4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47±14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1.89±0.03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2.2±0.2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67496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LT1-5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60±18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1.88±0.03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1.87±0.08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5483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900</a:t>
                      </a:r>
                      <a:r>
                        <a:rPr lang="en-US" baseline="30000" dirty="0" smtClean="0"/>
                        <a:t>o</a:t>
                      </a:r>
                      <a:r>
                        <a:rPr lang="en-US" baseline="0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LT1-2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6±2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2.01±0.03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4.7±0.6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96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NR1-3 (EP)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770±230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1.81±0.03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0.8±0.1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73172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NR1-3 (EP+120</a:t>
                      </a:r>
                      <a:r>
                        <a:rPr lang="en-US" baseline="30000" dirty="0" smtClean="0"/>
                        <a:t>o</a:t>
                      </a:r>
                      <a:r>
                        <a:rPr lang="en-US" baseline="0" dirty="0" smtClean="0"/>
                        <a:t>C)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120±36</a:t>
                      </a:r>
                      <a:r>
                        <a:rPr lang="en-US" b="1" baseline="30000" dirty="0" smtClean="0"/>
                        <a:t>†</a:t>
                      </a:r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1.96±0.03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0.6±0.05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5800" y="6172200"/>
            <a:ext cx="891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† </a:t>
            </a:r>
            <a:r>
              <a:rPr lang="en-US" dirty="0" smtClean="0"/>
              <a:t>120</a:t>
            </a:r>
            <a:r>
              <a:rPr lang="en-US" baseline="30000" dirty="0" smtClean="0"/>
              <a:t>o</a:t>
            </a:r>
            <a:r>
              <a:rPr lang="en-US" dirty="0" smtClean="0"/>
              <a:t>C bake only affects a fraction of the RF penetration layer – mean free path is    </a:t>
            </a:r>
            <a:br>
              <a:rPr lang="en-US" dirty="0" smtClean="0"/>
            </a:br>
            <a:r>
              <a:rPr lang="en-US" dirty="0" smtClean="0"/>
              <a:t>   found effectively by averaging over the whole RF layer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2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Sensitivity vs MFP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68" y="1210784"/>
            <a:ext cx="7237487" cy="5102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ight Arrow 2"/>
          <p:cNvSpPr/>
          <p:nvPr/>
        </p:nvSpPr>
        <p:spPr>
          <a:xfrm rot="13401693">
            <a:off x="4563999" y="2958742"/>
            <a:ext cx="2133600" cy="381000"/>
          </a:xfrm>
          <a:prstGeom prst="rightArrow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10800000" scaled="1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43044" y="6533397"/>
            <a:ext cx="6610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Smaller mean </a:t>
            </a:r>
            <a:r>
              <a:rPr lang="en-US" sz="2400" b="1" dirty="0" smtClean="0">
                <a:solidFill>
                  <a:srgbClr val="FF0000"/>
                </a:solidFill>
              </a:rPr>
              <a:t>free path results in higher sensitivity to trapped flux.</a:t>
            </a:r>
          </a:p>
          <a:p>
            <a:endParaRPr lang="en-US" sz="2400" dirty="0" smtClean="0"/>
          </a:p>
        </p:txBody>
      </p:sp>
      <p:sp>
        <p:nvSpPr>
          <p:cNvPr id="6" name="Right Arrow 5"/>
          <p:cNvSpPr/>
          <p:nvPr/>
        </p:nvSpPr>
        <p:spPr>
          <a:xfrm rot="10800000">
            <a:off x="4068011" y="4814678"/>
            <a:ext cx="2133600" cy="381000"/>
          </a:xfrm>
          <a:prstGeom prst="rightArrow">
            <a:avLst/>
          </a:prstGeom>
          <a:gradFill flip="none" rotWithShape="1"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37137" y="5020315"/>
            <a:ext cx="18288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Dirtier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2574188">
            <a:off x="4526671" y="2653317"/>
            <a:ext cx="290360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50"/>
                </a:solidFill>
              </a:rPr>
              <a:t>Higher Sensitivity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62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143000"/>
            <a:ext cx="9052560" cy="6172200"/>
          </a:xfrm>
        </p:spPr>
        <p:txBody>
          <a:bodyPr>
            <a:normAutofit/>
          </a:bodyPr>
          <a:lstStyle/>
          <a:p>
            <a:r>
              <a:rPr lang="en-US" dirty="0" smtClean="0"/>
              <a:t>It is well understood that to achieve optimal Q</a:t>
            </a:r>
            <a:r>
              <a:rPr lang="en-US" baseline="-25000" dirty="0" smtClean="0"/>
              <a:t>0</a:t>
            </a:r>
            <a:r>
              <a:rPr lang="en-US" dirty="0" smtClean="0"/>
              <a:t> performance, SRF cavities should be cooled in as small magnetic fields as possible.</a:t>
            </a:r>
          </a:p>
          <a:p>
            <a:r>
              <a:rPr lang="en-US" dirty="0" smtClean="0"/>
              <a:t>A rule of thumb is given in </a:t>
            </a:r>
            <a:r>
              <a:rPr lang="en-US" dirty="0" err="1" smtClean="0"/>
              <a:t>Padamsee</a:t>
            </a:r>
            <a:r>
              <a:rPr lang="en-US" dirty="0" smtClean="0"/>
              <a:t>: residual resistance will increase by </a:t>
            </a:r>
            <a:br>
              <a:rPr lang="en-US" dirty="0" smtClean="0"/>
            </a:br>
            <a:r>
              <a:rPr lang="en-US" dirty="0" smtClean="0"/>
              <a:t>0.3 n</a:t>
            </a:r>
            <a:r>
              <a:rPr lang="el-GR" dirty="0" smtClean="0"/>
              <a:t>Ω</a:t>
            </a:r>
            <a:r>
              <a:rPr lang="en-US" dirty="0" smtClean="0"/>
              <a:t> per </a:t>
            </a:r>
            <a:r>
              <a:rPr lang="en-US" dirty="0" err="1" smtClean="0"/>
              <a:t>mG</a:t>
            </a:r>
            <a:r>
              <a:rPr lang="en-US" dirty="0" smtClean="0"/>
              <a:t> of magnetic field.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873053"/>
              </p:ext>
            </p:extLst>
          </p:nvPr>
        </p:nvGraphicFramePr>
        <p:xfrm>
          <a:off x="171450" y="4876800"/>
          <a:ext cx="9715501" cy="16167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59936"/>
                <a:gridCol w="1852061"/>
                <a:gridCol w="2113765"/>
                <a:gridCol w="1619250"/>
                <a:gridCol w="2870489"/>
              </a:tblGrid>
              <a:tr h="73571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Cavity</a:t>
                      </a:r>
                      <a:r>
                        <a:rPr lang="en-US" baseline="0" dirty="0" smtClean="0"/>
                        <a:t> Q</a:t>
                      </a:r>
                      <a:r>
                        <a:rPr lang="en-US" baseline="-25000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0</a:t>
                      </a:r>
                      <a:r>
                        <a:rPr lang="en-US" baseline="0" dirty="0" smtClean="0"/>
                        <a:t> in 10 </a:t>
                      </a:r>
                      <a:r>
                        <a:rPr lang="en-US" baseline="0" dirty="0" err="1" smtClean="0"/>
                        <a:t>mG</a:t>
                      </a:r>
                      <a:r>
                        <a:rPr lang="en-US" baseline="0" dirty="0" smtClean="0"/>
                        <a:t>, 0.3 n</a:t>
                      </a:r>
                      <a:r>
                        <a:rPr lang="el-GR" baseline="0" dirty="0" smtClean="0"/>
                        <a:t>Ω</a:t>
                      </a:r>
                      <a:r>
                        <a:rPr lang="en-US" baseline="0" dirty="0" smtClean="0"/>
                        <a:t>/</a:t>
                      </a:r>
                      <a:r>
                        <a:rPr lang="en-US" baseline="0" dirty="0" err="1" smtClean="0"/>
                        <a:t>mG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/>
                        <a:t>Δ</a:t>
                      </a:r>
                      <a:r>
                        <a:rPr lang="en-US" dirty="0" err="1" smtClean="0"/>
                        <a:t>P</a:t>
                      </a:r>
                      <a:r>
                        <a:rPr lang="en-US" baseline="-25000" dirty="0" err="1" smtClean="0"/>
                        <a:t>diss</a:t>
                      </a:r>
                      <a:r>
                        <a:rPr lang="en-US" baseline="-25000" dirty="0" smtClean="0"/>
                        <a:t> </a:t>
                      </a:r>
                      <a:r>
                        <a:rPr lang="en-US" baseline="0" dirty="0" smtClean="0"/>
                        <a:t>(0.3 n</a:t>
                      </a:r>
                      <a:r>
                        <a:rPr lang="el-GR" baseline="0" dirty="0" smtClean="0"/>
                        <a:t>Ω</a:t>
                      </a:r>
                      <a:r>
                        <a:rPr lang="en-US" baseline="0" dirty="0" smtClean="0"/>
                        <a:t>/</a:t>
                      </a:r>
                      <a:r>
                        <a:rPr lang="en-US" baseline="0" dirty="0" err="1" smtClean="0"/>
                        <a:t>mG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0</a:t>
                      </a:r>
                      <a:r>
                        <a:rPr lang="en-US" baseline="0" dirty="0" smtClean="0"/>
                        <a:t> in 10 </a:t>
                      </a:r>
                      <a:r>
                        <a:rPr lang="en-US" baseline="0" dirty="0" err="1" smtClean="0"/>
                        <a:t>mG</a:t>
                      </a:r>
                      <a:r>
                        <a:rPr lang="en-US" baseline="0" dirty="0" smtClean="0"/>
                        <a:t>, 1 n</a:t>
                      </a:r>
                      <a:r>
                        <a:rPr lang="el-GR" baseline="0" dirty="0" smtClean="0"/>
                        <a:t>Ω</a:t>
                      </a:r>
                      <a:r>
                        <a:rPr lang="en-US" baseline="0" dirty="0" smtClean="0"/>
                        <a:t>/</a:t>
                      </a:r>
                      <a:r>
                        <a:rPr lang="en-US" baseline="0" dirty="0" err="1" smtClean="0"/>
                        <a:t>mG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10186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dirty="0" smtClean="0"/>
                        <a:t>Δ</a:t>
                      </a:r>
                      <a:r>
                        <a:rPr lang="en-US" dirty="0" err="1" smtClean="0"/>
                        <a:t>P</a:t>
                      </a:r>
                      <a:r>
                        <a:rPr lang="en-US" baseline="-25000" dirty="0" err="1" smtClean="0"/>
                        <a:t>diss</a:t>
                      </a:r>
                      <a:r>
                        <a:rPr lang="en-US" baseline="-25000" dirty="0" smtClean="0"/>
                        <a:t> </a:t>
                      </a:r>
                      <a:r>
                        <a:rPr lang="en-US" baseline="0" dirty="0" smtClean="0"/>
                        <a:t>(1 n</a:t>
                      </a:r>
                      <a:r>
                        <a:rPr lang="el-GR" baseline="0" dirty="0" smtClean="0"/>
                        <a:t>Ω</a:t>
                      </a:r>
                      <a:r>
                        <a:rPr lang="en-US" baseline="0" dirty="0" smtClean="0"/>
                        <a:t>/</a:t>
                      </a:r>
                      <a:r>
                        <a:rPr lang="en-US" baseline="0" dirty="0" err="1" smtClean="0"/>
                        <a:t>mG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1x10</a:t>
                      </a:r>
                      <a:r>
                        <a:rPr lang="en-US" baseline="30000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9x10</a:t>
                      </a:r>
                      <a:r>
                        <a:rPr lang="en-US" baseline="30000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11%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7x10</a:t>
                      </a:r>
                      <a:r>
                        <a:rPr lang="en-US" baseline="30000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40%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50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2.7x10</a:t>
                      </a:r>
                      <a:r>
                        <a:rPr lang="en-US" baseline="30000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2.1x10</a:t>
                      </a:r>
                      <a:r>
                        <a:rPr lang="en-US" baseline="30000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29%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1.4x10</a:t>
                      </a:r>
                      <a:r>
                        <a:rPr lang="en-US" baseline="30000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93%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2900" y="6553200"/>
            <a:ext cx="9372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At lower Q</a:t>
            </a:r>
            <a:r>
              <a:rPr lang="en-US" sz="3000" b="1" baseline="-25000" dirty="0" smtClean="0"/>
              <a:t>0</a:t>
            </a:r>
            <a:r>
              <a:rPr lang="en-US" sz="3000" b="1" dirty="0" smtClean="0"/>
              <a:t>’s, the exact sensitivity didn’t matter as much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85028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is the first systematic measurement of the dependence of residual resistance sensitivity to trapped magnetic flux on cavity preparation.</a:t>
            </a:r>
          </a:p>
          <a:p>
            <a:r>
              <a:rPr lang="en-US" dirty="0" smtClean="0"/>
              <a:t>Nitrogen-doped cavities have a </a:t>
            </a:r>
            <a:br>
              <a:rPr lang="en-US" dirty="0" smtClean="0"/>
            </a:br>
            <a:r>
              <a:rPr lang="en-US" b="1" dirty="0" smtClean="0">
                <a:solidFill>
                  <a:srgbClr val="00B050"/>
                </a:solidFill>
              </a:rPr>
              <a:t>lower mean free path → higher sensitivity</a:t>
            </a:r>
          </a:p>
          <a:p>
            <a:r>
              <a:rPr lang="en-US" dirty="0" smtClean="0"/>
              <a:t>These measurements explain why slow cool down affects nitrogen-doped cavities so much stronger than “standard” prepared cavities.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0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Now that we are routinely dealing with higher Q</a:t>
            </a:r>
            <a:r>
              <a:rPr lang="en-US" baseline="-25000" dirty="0" smtClean="0"/>
              <a:t>0</a:t>
            </a:r>
            <a:r>
              <a:rPr lang="en-US" dirty="0" smtClean="0"/>
              <a:t>’s and new cavity preparation techniques:</a:t>
            </a:r>
          </a:p>
          <a:p>
            <a:r>
              <a:rPr lang="en-US" dirty="0" smtClean="0"/>
              <a:t>How </a:t>
            </a:r>
            <a:r>
              <a:rPr lang="en-US" dirty="0"/>
              <a:t>does this ratio change depending on cavity </a:t>
            </a:r>
            <a:r>
              <a:rPr lang="en-US" dirty="0" smtClean="0"/>
              <a:t>preparation/material parameters? </a:t>
            </a:r>
            <a:endParaRPr lang="en-US" dirty="0"/>
          </a:p>
          <a:p>
            <a:pPr lvl="1"/>
            <a:r>
              <a:rPr lang="en-US" dirty="0"/>
              <a:t>Is there anything different about how doped cavities react to magnetic fields?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91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Theoretical Considerations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143000"/>
                <a:ext cx="6705600" cy="579998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A. </a:t>
                </a:r>
                <a:r>
                  <a:rPr lang="en-US" dirty="0" err="1" smtClean="0"/>
                  <a:t>Gurevich</a:t>
                </a:r>
                <a:r>
                  <a:rPr lang="en-US" dirty="0" smtClean="0"/>
                  <a:t> predicts a higher sensitivity to trapped flux with lower mean free path.</a:t>
                </a:r>
              </a:p>
              <a:p>
                <a:pPr lvl="1"/>
                <a:r>
                  <a:rPr lang="en-US" dirty="0" smtClean="0"/>
                  <a:t>In the dirty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𝑟𝑒𝑠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~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The </a:t>
                </a:r>
                <a:r>
                  <a:rPr lang="en-US" dirty="0" smtClean="0"/>
                  <a:t>exact theoretical dependence is heavily dependent on the material parameter </a:t>
                </a:r>
                <a:r>
                  <a:rPr lang="en-US" dirty="0" smtClean="0"/>
                  <a:t>space.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43000"/>
                <a:ext cx="6705600" cy="5799987"/>
              </a:xfrm>
              <a:blipFill rotWithShape="0">
                <a:blip r:embed="rId2"/>
                <a:stretch>
                  <a:fillRect l="-2364" t="-1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6849724" y="1869793"/>
            <a:ext cx="2819400" cy="3665538"/>
            <a:chOff x="228600" y="1447800"/>
            <a:chExt cx="4038600" cy="4601834"/>
          </a:xfrm>
        </p:grpSpPr>
        <p:sp>
          <p:nvSpPr>
            <p:cNvPr id="5" name="Freeform 4"/>
            <p:cNvSpPr/>
            <p:nvPr/>
          </p:nvSpPr>
          <p:spPr bwMode="auto">
            <a:xfrm>
              <a:off x="1903413" y="2241493"/>
              <a:ext cx="557212" cy="3808141"/>
            </a:xfrm>
            <a:custGeom>
              <a:avLst/>
              <a:gdLst>
                <a:gd name="connsiteX0" fmla="*/ 360438 w 556380"/>
                <a:gd name="connsiteY0" fmla="*/ 0 h 3618895"/>
                <a:gd name="connsiteX1" fmla="*/ 491066 w 556380"/>
                <a:gd name="connsiteY1" fmla="*/ 391886 h 3618895"/>
                <a:gd name="connsiteX2" fmla="*/ 476552 w 556380"/>
                <a:gd name="connsiteY2" fmla="*/ 1190172 h 3618895"/>
                <a:gd name="connsiteX3" fmla="*/ 12095 w 556380"/>
                <a:gd name="connsiteY3" fmla="*/ 2220686 h 3618895"/>
                <a:gd name="connsiteX4" fmla="*/ 403980 w 556380"/>
                <a:gd name="connsiteY4" fmla="*/ 3410857 h 3618895"/>
                <a:gd name="connsiteX5" fmla="*/ 433009 w 556380"/>
                <a:gd name="connsiteY5" fmla="*/ 3468915 h 3618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380" h="3618895">
                  <a:moveTo>
                    <a:pt x="360438" y="0"/>
                  </a:moveTo>
                  <a:cubicBezTo>
                    <a:pt x="416076" y="96762"/>
                    <a:pt x="471714" y="193524"/>
                    <a:pt x="491066" y="391886"/>
                  </a:cubicBezTo>
                  <a:cubicBezTo>
                    <a:pt x="510418" y="590248"/>
                    <a:pt x="556380" y="885372"/>
                    <a:pt x="476552" y="1190172"/>
                  </a:cubicBezTo>
                  <a:cubicBezTo>
                    <a:pt x="396724" y="1494972"/>
                    <a:pt x="24190" y="1850572"/>
                    <a:pt x="12095" y="2220686"/>
                  </a:cubicBezTo>
                  <a:cubicBezTo>
                    <a:pt x="0" y="2590800"/>
                    <a:pt x="333828" y="3202819"/>
                    <a:pt x="403980" y="3410857"/>
                  </a:cubicBezTo>
                  <a:cubicBezTo>
                    <a:pt x="474132" y="3618895"/>
                    <a:pt x="453570" y="3543905"/>
                    <a:pt x="433009" y="3468915"/>
                  </a:cubicBezTo>
                </a:path>
              </a:pathLst>
            </a:custGeom>
            <a:ln w="762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Arc 5"/>
            <p:cNvSpPr/>
            <p:nvPr/>
          </p:nvSpPr>
          <p:spPr bwMode="auto">
            <a:xfrm>
              <a:off x="1447800" y="4211440"/>
              <a:ext cx="990600" cy="339701"/>
            </a:xfrm>
            <a:prstGeom prst="arc">
              <a:avLst>
                <a:gd name="adj1" fmla="val 10490490"/>
                <a:gd name="adj2" fmla="val 10331459"/>
              </a:avLst>
            </a:prstGeom>
            <a:ln w="19050">
              <a:solidFill>
                <a:srgbClr val="0033CC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Arc 6"/>
            <p:cNvSpPr/>
            <p:nvPr/>
          </p:nvSpPr>
          <p:spPr bwMode="auto">
            <a:xfrm>
              <a:off x="990600" y="4070163"/>
              <a:ext cx="1905000" cy="561935"/>
            </a:xfrm>
            <a:prstGeom prst="arc">
              <a:avLst>
                <a:gd name="adj1" fmla="val 10490490"/>
                <a:gd name="adj2" fmla="val 10331459"/>
              </a:avLst>
            </a:prstGeom>
            <a:ln w="19050">
              <a:solidFill>
                <a:srgbClr val="0033CC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Arc 7"/>
            <p:cNvSpPr/>
            <p:nvPr/>
          </p:nvSpPr>
          <p:spPr bwMode="auto">
            <a:xfrm>
              <a:off x="1676400" y="4311445"/>
              <a:ext cx="533400" cy="160327"/>
            </a:xfrm>
            <a:prstGeom prst="arc">
              <a:avLst>
                <a:gd name="adj1" fmla="val 10490490"/>
                <a:gd name="adj2" fmla="val 10331459"/>
              </a:avLst>
            </a:prstGeom>
            <a:ln w="19050">
              <a:solidFill>
                <a:srgbClr val="0033CC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Arc 8"/>
            <p:cNvSpPr/>
            <p:nvPr/>
          </p:nvSpPr>
          <p:spPr bwMode="auto">
            <a:xfrm>
              <a:off x="1828800" y="3409810"/>
              <a:ext cx="990600" cy="339701"/>
            </a:xfrm>
            <a:prstGeom prst="arc">
              <a:avLst>
                <a:gd name="adj1" fmla="val 10490490"/>
                <a:gd name="adj2" fmla="val 10331459"/>
              </a:avLst>
            </a:prstGeom>
            <a:ln w="19050">
              <a:solidFill>
                <a:srgbClr val="0033CC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Arc 9"/>
            <p:cNvSpPr/>
            <p:nvPr/>
          </p:nvSpPr>
          <p:spPr bwMode="auto">
            <a:xfrm>
              <a:off x="1371600" y="3268533"/>
              <a:ext cx="1905000" cy="560347"/>
            </a:xfrm>
            <a:prstGeom prst="arc">
              <a:avLst>
                <a:gd name="adj1" fmla="val 10490490"/>
                <a:gd name="adj2" fmla="val 10331459"/>
              </a:avLst>
            </a:prstGeom>
            <a:ln w="19050">
              <a:solidFill>
                <a:srgbClr val="0033CC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Arc 10"/>
            <p:cNvSpPr/>
            <p:nvPr/>
          </p:nvSpPr>
          <p:spPr bwMode="auto">
            <a:xfrm>
              <a:off x="2057400" y="3508228"/>
              <a:ext cx="533400" cy="160327"/>
            </a:xfrm>
            <a:prstGeom prst="arc">
              <a:avLst>
                <a:gd name="adj1" fmla="val 10490490"/>
                <a:gd name="adj2" fmla="val 10331459"/>
              </a:avLst>
            </a:prstGeom>
            <a:ln w="19050">
              <a:solidFill>
                <a:srgbClr val="0033CC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Arc 11"/>
            <p:cNvSpPr/>
            <p:nvPr/>
          </p:nvSpPr>
          <p:spPr bwMode="auto">
            <a:xfrm>
              <a:off x="1905000" y="2608180"/>
              <a:ext cx="990600" cy="339701"/>
            </a:xfrm>
            <a:prstGeom prst="arc">
              <a:avLst>
                <a:gd name="adj1" fmla="val 10490490"/>
                <a:gd name="adj2" fmla="val 10331459"/>
              </a:avLst>
            </a:prstGeom>
            <a:ln w="19050">
              <a:solidFill>
                <a:srgbClr val="0033CC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Arc 12"/>
            <p:cNvSpPr/>
            <p:nvPr/>
          </p:nvSpPr>
          <p:spPr bwMode="auto">
            <a:xfrm>
              <a:off x="1447800" y="2466902"/>
              <a:ext cx="1905000" cy="560348"/>
            </a:xfrm>
            <a:prstGeom prst="arc">
              <a:avLst>
                <a:gd name="adj1" fmla="val 10490490"/>
                <a:gd name="adj2" fmla="val 10331459"/>
              </a:avLst>
            </a:prstGeom>
            <a:ln w="19050">
              <a:solidFill>
                <a:srgbClr val="0033CC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Arc 13"/>
            <p:cNvSpPr/>
            <p:nvPr/>
          </p:nvSpPr>
          <p:spPr bwMode="auto">
            <a:xfrm>
              <a:off x="2133600" y="2706598"/>
              <a:ext cx="533400" cy="160326"/>
            </a:xfrm>
            <a:prstGeom prst="arc">
              <a:avLst>
                <a:gd name="adj1" fmla="val 10490490"/>
                <a:gd name="adj2" fmla="val 10331459"/>
              </a:avLst>
            </a:prstGeom>
            <a:ln w="19050">
              <a:solidFill>
                <a:srgbClr val="0033CC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Arc 14"/>
            <p:cNvSpPr/>
            <p:nvPr/>
          </p:nvSpPr>
          <p:spPr bwMode="auto">
            <a:xfrm>
              <a:off x="1676400" y="5254353"/>
              <a:ext cx="990600" cy="339701"/>
            </a:xfrm>
            <a:prstGeom prst="arc">
              <a:avLst>
                <a:gd name="adj1" fmla="val 10490490"/>
                <a:gd name="adj2" fmla="val 10331459"/>
              </a:avLst>
            </a:prstGeom>
            <a:ln w="19050">
              <a:solidFill>
                <a:srgbClr val="0033CC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Arc 15"/>
            <p:cNvSpPr/>
            <p:nvPr/>
          </p:nvSpPr>
          <p:spPr bwMode="auto">
            <a:xfrm>
              <a:off x="1219200" y="5113076"/>
              <a:ext cx="1905000" cy="560347"/>
            </a:xfrm>
            <a:prstGeom prst="arc">
              <a:avLst>
                <a:gd name="adj1" fmla="val 10490490"/>
                <a:gd name="adj2" fmla="val 10331459"/>
              </a:avLst>
            </a:prstGeom>
            <a:ln w="19050">
              <a:solidFill>
                <a:srgbClr val="0033CC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Arc 16"/>
            <p:cNvSpPr/>
            <p:nvPr/>
          </p:nvSpPr>
          <p:spPr bwMode="auto">
            <a:xfrm>
              <a:off x="1905000" y="5352771"/>
              <a:ext cx="533400" cy="160327"/>
            </a:xfrm>
            <a:prstGeom prst="arc">
              <a:avLst>
                <a:gd name="adj1" fmla="val 10490490"/>
                <a:gd name="adj2" fmla="val 10331459"/>
              </a:avLst>
            </a:prstGeom>
            <a:ln w="19050">
              <a:solidFill>
                <a:srgbClr val="0033CC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>
              <a:off x="1828800" y="4005080"/>
              <a:ext cx="27940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2159000" y="4005080"/>
              <a:ext cx="279400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46"/>
            <p:cNvSpPr txBox="1">
              <a:spLocks noChangeArrowheads="1"/>
            </p:cNvSpPr>
            <p:nvPr/>
          </p:nvSpPr>
          <p:spPr bwMode="auto">
            <a:xfrm>
              <a:off x="2438424" y="3776692"/>
              <a:ext cx="457176" cy="388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latin typeface="Arial Narrow" pitchFamily="34" charset="0"/>
                </a:rPr>
                <a:t>2</a:t>
              </a:r>
              <a:r>
                <a:rPr lang="en-US" b="1">
                  <a:latin typeface="Arial Narrow" pitchFamily="34" charset="0"/>
                  <a:sym typeface="Symbol" pitchFamily="18" charset="2"/>
                </a:rPr>
                <a:t> </a:t>
              </a:r>
              <a:endParaRPr lang="en-US" b="1">
                <a:latin typeface="Arial Narrow" pitchFamily="34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 bwMode="auto">
            <a:xfrm rot="5400000" flipH="1" flipV="1">
              <a:off x="1852633" y="5152760"/>
              <a:ext cx="561935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2133600" y="4952749"/>
              <a:ext cx="914400" cy="158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52"/>
            <p:cNvSpPr txBox="1">
              <a:spLocks noChangeArrowheads="1"/>
            </p:cNvSpPr>
            <p:nvPr/>
          </p:nvSpPr>
          <p:spPr bwMode="auto">
            <a:xfrm>
              <a:off x="2528883" y="4631765"/>
              <a:ext cx="343364" cy="388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l-GR" b="1">
                  <a:latin typeface="Arial Narrow" pitchFamily="34" charset="0"/>
                </a:rPr>
                <a:t>λ</a:t>
              </a:r>
              <a:r>
                <a:rPr lang="en-US" b="1">
                  <a:latin typeface="Arial Narrow" pitchFamily="34" charset="0"/>
                </a:rPr>
                <a:t> 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1966913" y="5448014"/>
              <a:ext cx="471487" cy="401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57200" y="3668554"/>
              <a:ext cx="304800" cy="4016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124200" y="4471772"/>
              <a:ext cx="304800" cy="2555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810000" y="2241493"/>
              <a:ext cx="0" cy="360813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lowchart: Data 27"/>
            <p:cNvSpPr/>
            <p:nvPr/>
          </p:nvSpPr>
          <p:spPr>
            <a:xfrm>
              <a:off x="228600" y="2000211"/>
              <a:ext cx="4038600" cy="320652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228600" y="2466902"/>
              <a:ext cx="1219200" cy="0"/>
            </a:xfrm>
            <a:prstGeom prst="straightConnector1">
              <a:avLst/>
            </a:prstGeom>
            <a:ln w="25400">
              <a:solidFill>
                <a:srgbClr val="1F0EF8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228600" y="2627229"/>
              <a:ext cx="990600" cy="0"/>
            </a:xfrm>
            <a:prstGeom prst="straightConnector1">
              <a:avLst/>
            </a:prstGeom>
            <a:ln w="25400">
              <a:solidFill>
                <a:srgbClr val="1F0EF8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228600" y="2787554"/>
              <a:ext cx="762000" cy="0"/>
            </a:xfrm>
            <a:prstGeom prst="straightConnector1">
              <a:avLst/>
            </a:prstGeom>
            <a:ln w="25400">
              <a:solidFill>
                <a:srgbClr val="1F0EF8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228600" y="2947881"/>
              <a:ext cx="533400" cy="0"/>
            </a:xfrm>
            <a:prstGeom prst="straightConnector1">
              <a:avLst/>
            </a:prstGeom>
            <a:ln w="25400">
              <a:solidFill>
                <a:srgbClr val="1F0EF8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228600" y="3108206"/>
              <a:ext cx="381000" cy="0"/>
            </a:xfrm>
            <a:prstGeom prst="straightConnector1">
              <a:avLst/>
            </a:prstGeom>
            <a:ln w="25400">
              <a:solidFill>
                <a:srgbClr val="1F0EF8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228600" y="3268533"/>
              <a:ext cx="228600" cy="0"/>
            </a:xfrm>
            <a:prstGeom prst="straightConnector1">
              <a:avLst/>
            </a:prstGeom>
            <a:ln w="25400">
              <a:solidFill>
                <a:srgbClr val="1F0EF8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2209800" y="2160537"/>
              <a:ext cx="152400" cy="4762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" name="TextBox 4111"/>
            <p:cNvSpPr txBox="1">
              <a:spLocks noChangeArrowheads="1"/>
            </p:cNvSpPr>
            <p:nvPr/>
          </p:nvSpPr>
          <p:spPr bwMode="auto">
            <a:xfrm rot="-5400000">
              <a:off x="3378211" y="3823170"/>
              <a:ext cx="38155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3200">
                  <a:latin typeface="MT Extra" pitchFamily="18" charset="2"/>
                </a:rPr>
                <a:t>l</a:t>
              </a: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V="1">
              <a:off x="304800" y="1839885"/>
              <a:ext cx="838200" cy="32065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4115"/>
            <p:cNvSpPr txBox="1">
              <a:spLocks noChangeArrowheads="1"/>
            </p:cNvSpPr>
            <p:nvPr/>
          </p:nvSpPr>
          <p:spPr bwMode="auto">
            <a:xfrm>
              <a:off x="257927" y="1447800"/>
              <a:ext cx="697627" cy="485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400"/>
                <a:t>H(t)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V="1">
              <a:off x="2286000" y="1933540"/>
              <a:ext cx="762000" cy="25557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44"/>
            <p:cNvSpPr txBox="1">
              <a:spLocks noChangeArrowheads="1"/>
            </p:cNvSpPr>
            <p:nvPr/>
          </p:nvSpPr>
          <p:spPr bwMode="auto">
            <a:xfrm>
              <a:off x="2362200" y="1611868"/>
              <a:ext cx="71045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/>
                <a:t>u(z,t)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6868993" y="5638800"/>
            <a:ext cx="27176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A. </a:t>
            </a:r>
            <a:r>
              <a:rPr lang="en-US" sz="1400" dirty="0" err="1" smtClean="0"/>
              <a:t>Gurevich</a:t>
            </a:r>
            <a:r>
              <a:rPr lang="en-US" sz="1400" dirty="0" smtClean="0"/>
              <a:t>, Vortex hotspots in SRF Cavities. 7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SRF Materials Workshop, </a:t>
            </a:r>
            <a:r>
              <a:rPr lang="en-US" sz="1400" dirty="0" err="1" smtClean="0"/>
              <a:t>Jlab</a:t>
            </a:r>
            <a:r>
              <a:rPr lang="en-US" sz="1400" dirty="0" smtClean="0"/>
              <a:t>, July 16, 2012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1319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</a:t>
            </a:r>
            <a:r>
              <a:rPr lang="en-US" baseline="-25000" dirty="0" err="1" smtClean="0"/>
              <a:t>res</a:t>
            </a:r>
            <a:r>
              <a:rPr lang="en-US" dirty="0" smtClean="0"/>
              <a:t> vs </a:t>
            </a:r>
            <a:r>
              <a:rPr lang="el-GR" dirty="0" smtClean="0"/>
              <a:t>Δ</a:t>
            </a:r>
            <a:r>
              <a:rPr lang="en-US" dirty="0" smtClean="0"/>
              <a:t>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92" y="2362200"/>
            <a:ext cx="4705292" cy="31592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831338" y="1886600"/>
            <a:ext cx="3657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R</a:t>
            </a:r>
            <a:r>
              <a:rPr lang="en-US" b="1" baseline="-25000" dirty="0" err="1" smtClean="0"/>
              <a:t>res</a:t>
            </a:r>
            <a:r>
              <a:rPr lang="en-US" b="1" dirty="0" smtClean="0"/>
              <a:t> vs </a:t>
            </a:r>
            <a:r>
              <a:rPr lang="el-GR" b="1" dirty="0" smtClean="0"/>
              <a:t>Δ</a:t>
            </a:r>
            <a:r>
              <a:rPr lang="en-US" b="1" dirty="0" err="1" smtClean="0"/>
              <a:t>T</a:t>
            </a:r>
            <a:r>
              <a:rPr lang="en-US" b="1" baseline="-25000" dirty="0" err="1" smtClean="0"/>
              <a:t>vertical</a:t>
            </a:r>
            <a:r>
              <a:rPr lang="en-US" b="1" baseline="-25000" dirty="0" smtClean="0"/>
              <a:t> </a:t>
            </a:r>
            <a:r>
              <a:rPr lang="en-US" b="1" dirty="0" smtClean="0"/>
              <a:t>in the Cornell HTC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105400" y="1447800"/>
            <a:ext cx="48006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Romanenko</a:t>
            </a:r>
            <a:r>
              <a:rPr lang="en-US" sz="2400" dirty="0" smtClean="0"/>
              <a:t> et. </a:t>
            </a:r>
            <a:r>
              <a:rPr lang="en-US" sz="2400" dirty="0"/>
              <a:t>a</a:t>
            </a:r>
            <a:r>
              <a:rPr lang="en-US" sz="2400" dirty="0" smtClean="0"/>
              <a:t>l. first showed that residual resistance increased in nitrogen-doped cavities and 120</a:t>
            </a:r>
            <a:r>
              <a:rPr lang="en-US" sz="2400" baseline="30000" dirty="0" smtClean="0"/>
              <a:t>o</a:t>
            </a:r>
            <a:r>
              <a:rPr lang="en-US" sz="2400" dirty="0" smtClean="0"/>
              <a:t>C baked cavities after a slow cool down.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Recent results at Cornell and FNAL have further expanded upon these initial results.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B050"/>
                </a:solidFill>
              </a:rPr>
              <a:t>Larger transverse spatial temperature gradients during cool down lead to </a:t>
            </a:r>
            <a:r>
              <a:rPr lang="en-US" sz="2400" dirty="0" smtClean="0"/>
              <a:t>more efficient flux expulsion and </a:t>
            </a:r>
            <a:r>
              <a:rPr lang="en-US" sz="2400" b="1" dirty="0" smtClean="0">
                <a:solidFill>
                  <a:srgbClr val="00B050"/>
                </a:solidFill>
              </a:rPr>
              <a:t>lower residual resistance.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776938">
            <a:off x="1479037" y="3225788"/>
            <a:ext cx="2362200" cy="381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3930" y="6145143"/>
            <a:ext cx="5835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Large </a:t>
            </a:r>
            <a:r>
              <a:rPr lang="el-GR" sz="4000" b="1" dirty="0" smtClean="0">
                <a:solidFill>
                  <a:srgbClr val="FF0000"/>
                </a:solidFill>
              </a:rPr>
              <a:t>Δ</a:t>
            </a:r>
            <a:r>
              <a:rPr lang="en-US" sz="4000" b="1" dirty="0" smtClean="0">
                <a:solidFill>
                  <a:srgbClr val="FF0000"/>
                </a:solidFill>
              </a:rPr>
              <a:t>T/</a:t>
            </a:r>
            <a:r>
              <a:rPr lang="el-GR" sz="4000" b="1" dirty="0" smtClean="0">
                <a:solidFill>
                  <a:srgbClr val="FF0000"/>
                </a:solidFill>
              </a:rPr>
              <a:t>Δ</a:t>
            </a:r>
            <a:r>
              <a:rPr lang="en-US" sz="4000" b="1" dirty="0" smtClean="0">
                <a:solidFill>
                  <a:srgbClr val="FF0000"/>
                </a:solidFill>
              </a:rPr>
              <a:t>x </a:t>
            </a:r>
            <a:r>
              <a:rPr lang="en-US" sz="4000" b="1" dirty="0" smtClean="0">
                <a:solidFill>
                  <a:srgbClr val="FF0000"/>
                </a:solidFill>
              </a:rPr>
              <a:t>→ Lower </a:t>
            </a:r>
            <a:r>
              <a:rPr lang="en-US" sz="4000" b="1" dirty="0" err="1" smtClean="0">
                <a:solidFill>
                  <a:srgbClr val="FF0000"/>
                </a:solidFill>
              </a:rPr>
              <a:t>R</a:t>
            </a:r>
            <a:r>
              <a:rPr lang="en-US" sz="4000" b="1" baseline="-25000" dirty="0" err="1" smtClean="0">
                <a:solidFill>
                  <a:srgbClr val="FF0000"/>
                </a:solidFill>
              </a:rPr>
              <a:t>res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9800" y="6649224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See MOBA08 and MOPB041 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9206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514600"/>
            <a:ext cx="9052560" cy="2895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500" b="1" dirty="0" smtClean="0">
                <a:solidFill>
                  <a:srgbClr val="00B050"/>
                </a:solidFill>
              </a:rPr>
              <a:t>How then can we compare cavity sensitivities to magnetic fields while normalizing for cool down parameters?</a:t>
            </a:r>
            <a:endParaRPr lang="en-US" sz="45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30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14600"/>
            <a:ext cx="10058400" cy="3733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500" b="1" dirty="0" smtClean="0">
                <a:solidFill>
                  <a:srgbClr val="00B050"/>
                </a:solidFill>
              </a:rPr>
              <a:t>By </a:t>
            </a:r>
            <a:r>
              <a:rPr lang="en-US" sz="4500" b="1" dirty="0" smtClean="0">
                <a:solidFill>
                  <a:srgbClr val="00B050"/>
                </a:solidFill>
              </a:rPr>
              <a:t>normalizing to </a:t>
            </a:r>
            <a:r>
              <a:rPr lang="en-US" sz="4500" b="1" dirty="0" smtClean="0">
                <a:solidFill>
                  <a:srgbClr val="00B050"/>
                </a:solidFill>
              </a:rPr>
              <a:t>trapped magnetic flux:</a:t>
            </a:r>
          </a:p>
          <a:p>
            <a:r>
              <a:rPr lang="en-US" sz="3000" dirty="0" smtClean="0"/>
              <a:t>When a cavity becomes superconducting in a magnetic field, some of that field will be trapped in the cavity walls.</a:t>
            </a:r>
          </a:p>
          <a:p>
            <a:r>
              <a:rPr lang="en-US" sz="3000" dirty="0" smtClean="0"/>
              <a:t>This trapped magnetic field directly leads to additional residual resistance.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08612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 to measure increase in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res</a:t>
            </a:r>
            <a:r>
              <a:rPr lang="en-US" dirty="0" smtClean="0"/>
              <a:t> due to trapped flux as a function of material properties</a:t>
            </a:r>
          </a:p>
          <a:p>
            <a:pPr lvl="1"/>
            <a:r>
              <a:rPr lang="en-US" dirty="0" smtClean="0"/>
              <a:t>3 challenges:</a:t>
            </a:r>
          </a:p>
          <a:p>
            <a:pPr marL="1533012" lvl="2" indent="-514350">
              <a:buFont typeface="+mj-lt"/>
              <a:buAutoNum type="arabicPeriod"/>
            </a:pPr>
            <a:r>
              <a:rPr lang="en-US" dirty="0" smtClean="0"/>
              <a:t>Control flux trapping/measure how much is trapped</a:t>
            </a:r>
          </a:p>
          <a:p>
            <a:pPr marL="1533012" lvl="2" indent="-514350">
              <a:buFont typeface="+mj-lt"/>
              <a:buAutoNum type="arabicPeriod"/>
            </a:pPr>
            <a:r>
              <a:rPr lang="en-US" dirty="0" smtClean="0"/>
              <a:t>Measure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res</a:t>
            </a:r>
            <a:r>
              <a:rPr lang="en-US" baseline="-25000" dirty="0" smtClean="0"/>
              <a:t> </a:t>
            </a:r>
            <a:r>
              <a:rPr lang="en-US" dirty="0" smtClean="0"/>
              <a:t>at low fields</a:t>
            </a:r>
          </a:p>
          <a:p>
            <a:pPr marL="1533012" lvl="2" indent="-514350">
              <a:buFont typeface="+mj-lt"/>
              <a:buAutoNum type="arabicPeriod"/>
            </a:pPr>
            <a:r>
              <a:rPr lang="en-US" dirty="0" smtClean="0"/>
              <a:t>Extract material properties from RF surface impedance measurements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6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Experimental Setup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0" t="14584" r="13086"/>
          <a:stretch/>
        </p:blipFill>
        <p:spPr>
          <a:xfrm>
            <a:off x="2138362" y="1482542"/>
            <a:ext cx="2981325" cy="585787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233862" y="1625416"/>
            <a:ext cx="4886324" cy="182166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000" r="27396"/>
          <a:stretch/>
        </p:blipFill>
        <p:spPr>
          <a:xfrm>
            <a:off x="6073594" y="1625416"/>
            <a:ext cx="3046592" cy="24288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1719262" y="4054293"/>
            <a:ext cx="1704976" cy="21526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719262" y="4054293"/>
            <a:ext cx="2276476" cy="6572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719262" y="2839856"/>
            <a:ext cx="1847850" cy="12144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928937" y="3447075"/>
            <a:ext cx="1304925" cy="86439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233862" y="4054294"/>
            <a:ext cx="4886324" cy="257174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928937" y="1625416"/>
            <a:ext cx="3144657" cy="1821658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928937" y="4054293"/>
            <a:ext cx="3144657" cy="257175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7596890" y="2635069"/>
            <a:ext cx="694623" cy="20764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976813" y="3575664"/>
            <a:ext cx="1096781" cy="20788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806065" y="5240156"/>
            <a:ext cx="1267529" cy="4143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7687" y="3778068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Temperature Sensors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529512" y="4626806"/>
            <a:ext cx="1485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Fluxgate</a:t>
            </a:r>
          </a:p>
          <a:p>
            <a:pPr algn="ctr"/>
            <a:r>
              <a:rPr lang="en-US" sz="1600" dirty="0" smtClean="0"/>
              <a:t>Magnetometer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5934073" y="5475899"/>
            <a:ext cx="1128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Helmholtz </a:t>
            </a:r>
          </a:p>
          <a:p>
            <a:pPr algn="ctr"/>
            <a:r>
              <a:rPr lang="en-US" sz="1600" dirty="0" smtClean="0"/>
              <a:t>Coil</a:t>
            </a:r>
            <a:endParaRPr lang="en-US" sz="16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476375" y="1929028"/>
            <a:ext cx="923925" cy="6072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7687" y="2463618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Slow Cool</a:t>
            </a:r>
          </a:p>
          <a:p>
            <a:pPr algn="ctr"/>
            <a:r>
              <a:rPr lang="en-US" sz="1600" dirty="0" smtClean="0"/>
              <a:t>Down System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1867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8159</TotalTime>
  <Words>876</Words>
  <Application>Microsoft Office PowerPoint</Application>
  <PresentationFormat>Custom</PresentationFormat>
  <Paragraphs>157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Narrow</vt:lpstr>
      <vt:lpstr>Calibri</vt:lpstr>
      <vt:lpstr>Cambria Math</vt:lpstr>
      <vt:lpstr>ＭＳ Ｐゴシック</vt:lpstr>
      <vt:lpstr>MT Extra</vt:lpstr>
      <vt:lpstr>Symbol</vt:lpstr>
      <vt:lpstr>Office Theme</vt:lpstr>
      <vt:lpstr>Mean-Free-Path Dependence of the Losses From Trapped Magnetic Flux in SRF Cavities</vt:lpstr>
      <vt:lpstr>Motivation</vt:lpstr>
      <vt:lpstr>Motivation</vt:lpstr>
      <vt:lpstr>Theoretical Considerations</vt:lpstr>
      <vt:lpstr>Rres vs ΔT</vt:lpstr>
      <vt:lpstr>PowerPoint Presentation</vt:lpstr>
      <vt:lpstr>PowerPoint Presentation</vt:lpstr>
      <vt:lpstr>The Experiment</vt:lpstr>
      <vt:lpstr>Experimental Setup</vt:lpstr>
      <vt:lpstr>Fluxgate Measurements</vt:lpstr>
      <vt:lpstr>Rs vs T</vt:lpstr>
      <vt:lpstr>Rres vs RF Field</vt:lpstr>
      <vt:lpstr>Fitting of BCS Parameters</vt:lpstr>
      <vt:lpstr>The Experiment</vt:lpstr>
      <vt:lpstr>The Experiment</vt:lpstr>
      <vt:lpstr>Rres vs Trapped Flux</vt:lpstr>
      <vt:lpstr>Rres vs Trapped Flux</vt:lpstr>
      <vt:lpstr>Results</vt:lpstr>
      <vt:lpstr>Sensitivity vs MFP</vt:lpstr>
      <vt:lpstr>Conclusions</vt:lpstr>
    </vt:vector>
  </TitlesOfParts>
  <Company>LEPP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Jacqueline M. Yang</dc:creator>
  <cp:lastModifiedBy>Dan Gonnella</cp:lastModifiedBy>
  <cp:revision>57</cp:revision>
  <dcterms:created xsi:type="dcterms:W3CDTF">2015-04-13T20:36:43Z</dcterms:created>
  <dcterms:modified xsi:type="dcterms:W3CDTF">2015-09-14T04:54:00Z</dcterms:modified>
</cp:coreProperties>
</file>